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0.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2.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8" r:id="rId3"/>
    <p:sldId id="295" r:id="rId4"/>
    <p:sldId id="296" r:id="rId5"/>
    <p:sldId id="298" r:id="rId6"/>
    <p:sldId id="299" r:id="rId7"/>
    <p:sldId id="359" r:id="rId8"/>
    <p:sldId id="360" r:id="rId9"/>
    <p:sldId id="306" r:id="rId10"/>
    <p:sldId id="353" r:id="rId11"/>
    <p:sldId id="354" r:id="rId12"/>
    <p:sldId id="356" r:id="rId13"/>
    <p:sldId id="358" r:id="rId14"/>
    <p:sldId id="307" r:id="rId15"/>
    <p:sldId id="308" r:id="rId16"/>
    <p:sldId id="309" r:id="rId17"/>
    <p:sldId id="310" r:id="rId18"/>
    <p:sldId id="311" r:id="rId19"/>
    <p:sldId id="312" r:id="rId20"/>
    <p:sldId id="313" r:id="rId21"/>
    <p:sldId id="314" r:id="rId22"/>
    <p:sldId id="315" r:id="rId23"/>
    <p:sldId id="361" r:id="rId24"/>
    <p:sldId id="362" r:id="rId25"/>
    <p:sldId id="372" r:id="rId26"/>
    <p:sldId id="363" r:id="rId27"/>
    <p:sldId id="364" r:id="rId28"/>
    <p:sldId id="365" r:id="rId29"/>
    <p:sldId id="300" r:id="rId30"/>
    <p:sldId id="301" r:id="rId31"/>
    <p:sldId id="302" r:id="rId32"/>
    <p:sldId id="305" r:id="rId33"/>
    <p:sldId id="303" r:id="rId34"/>
    <p:sldId id="304" r:id="rId35"/>
    <p:sldId id="366" r:id="rId36"/>
    <p:sldId id="367" r:id="rId37"/>
    <p:sldId id="368" r:id="rId38"/>
    <p:sldId id="370" r:id="rId39"/>
    <p:sldId id="369" r:id="rId40"/>
    <p:sldId id="371"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rbel" panose="020B05030202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62" autoAdjust="0"/>
  </p:normalViewPr>
  <p:slideViewPr>
    <p:cSldViewPr snapToGrid="0">
      <p:cViewPr varScale="1">
        <p:scale>
          <a:sx n="58" d="100"/>
          <a:sy n="58" d="100"/>
        </p:scale>
        <p:origin x="9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User_modeling" TargetMode="External"/><Relationship Id="rId3" Type="http://schemas.openxmlformats.org/officeDocument/2006/relationships/hyperlink" Target="https://en.wikipedia.org/wiki/Document" TargetMode="External"/><Relationship Id="rId7" Type="http://schemas.openxmlformats.org/officeDocument/2006/relationships/hyperlink" Target="https://en.wikipedia.org/wiki/Text_mi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Weighting_factor" TargetMode="External"/><Relationship Id="rId5" Type="http://schemas.openxmlformats.org/officeDocument/2006/relationships/hyperlink" Target="https://en.wikipedia.org/wiki/Tf%E2%80%93idf#cite_note-1" TargetMode="External"/><Relationship Id="rId4" Type="http://schemas.openxmlformats.org/officeDocument/2006/relationships/hyperlink" Target="https://en.wikipedia.org/wiki/Text_corpus" TargetMode="External"/><Relationship Id="rId9" Type="http://schemas.openxmlformats.org/officeDocument/2006/relationships/hyperlink" Target="https://en.wikipedia.org/wiki/Proportionality_(mathematic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statisticshowto.com/probability-and-statistics/variance/" TargetMode="External"/><Relationship Id="rId3" Type="http://schemas.openxmlformats.org/officeDocument/2006/relationships/hyperlink" Target="https://www.statisticshowto.com/experimental-design/" TargetMode="External"/><Relationship Id="rId7" Type="http://schemas.openxmlformats.org/officeDocument/2006/relationships/hyperlink" Target="https://www.statisticshowto.com/dependent-variable-defini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statisticshowto.com/independent-variable-definition/" TargetMode="External"/><Relationship Id="rId5" Type="http://schemas.openxmlformats.org/officeDocument/2006/relationships/hyperlink" Target="https://www.statisticshowto.com/what-is-bias/" TargetMode="External"/><Relationship Id="rId10" Type="http://schemas.openxmlformats.org/officeDocument/2006/relationships/hyperlink" Target="https://www.statisticshowto.com/placebo-effect/" TargetMode="External"/><Relationship Id="rId4" Type="http://schemas.openxmlformats.org/officeDocument/2006/relationships/hyperlink" Target="https://www.statisticshowto.com/probability-and-statistics/correlation-analysis/" TargetMode="External"/><Relationship Id="rId9" Type="http://schemas.openxmlformats.org/officeDocument/2006/relationships/hyperlink" Target="https://www.statisticshowto.com/control-variabl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https://retro.studydrive.net/de/flashcards/introduction-to-data-science/19368</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Data annotation, </a:t>
            </a:r>
            <a:r>
              <a:rPr lang="fr-FR" dirty="0" err="1"/>
              <a:t>Definition</a:t>
            </a:r>
            <a:r>
              <a:rPr lang="fr-FR" dirty="0"/>
              <a:t> of the </a:t>
            </a:r>
            <a:r>
              <a:rPr lang="fr-FR" dirty="0" err="1"/>
              <a:t>target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a:t>
            </a:r>
            <a:r>
              <a:rPr lang="en-US" b="1" dirty="0"/>
              <a:t>bag-of-words</a:t>
            </a:r>
            <a:r>
              <a:rPr lang="en-US" dirty="0"/>
              <a:t> is a representation of text that describes the occurrence of </a:t>
            </a:r>
            <a:r>
              <a:rPr lang="en-US" b="1" dirty="0"/>
              <a:t>words</a:t>
            </a:r>
            <a:r>
              <a:rPr lang="en-US" dirty="0"/>
              <a:t> within a document. It involves two things: A vocabulary of known </a:t>
            </a:r>
            <a:r>
              <a:rPr lang="en-US" b="1" dirty="0"/>
              <a:t>words</a:t>
            </a:r>
            <a:r>
              <a:rPr lang="en-US" dirty="0"/>
              <a:t>. A measure of the presence of known </a:t>
            </a:r>
            <a:r>
              <a:rPr lang="en-US" b="1" dirty="0"/>
              <a:t>words</a:t>
            </a:r>
          </a:p>
          <a:p>
            <a:pPr marL="0" lvl="0" indent="0" algn="l" rtl="0">
              <a:spcBef>
                <a:spcPts val="0"/>
              </a:spcBef>
              <a:spcAft>
                <a:spcPts val="0"/>
              </a:spcAft>
              <a:buNone/>
            </a:pPr>
            <a:r>
              <a:rPr lang="en-US" dirty="0"/>
              <a:t>- </a:t>
            </a:r>
            <a:r>
              <a:rPr lang="en-US" b="1" dirty="0" err="1"/>
              <a:t>tf</a:t>
            </a:r>
            <a:r>
              <a:rPr lang="en-US" b="1" dirty="0"/>
              <a:t>–</a:t>
            </a:r>
            <a:r>
              <a:rPr lang="en-US" b="1" dirty="0" err="1"/>
              <a:t>idf</a:t>
            </a:r>
            <a:r>
              <a:rPr lang="en-US" dirty="0"/>
              <a:t> or </a:t>
            </a:r>
            <a:r>
              <a:rPr lang="en-US" b="1" dirty="0"/>
              <a:t>TFIDF</a:t>
            </a:r>
            <a:r>
              <a:rPr lang="en-US" dirty="0"/>
              <a:t>, short for </a:t>
            </a:r>
            <a:r>
              <a:rPr lang="en-US" b="1" dirty="0"/>
              <a:t>term frequency–inverse document frequency</a:t>
            </a:r>
            <a:r>
              <a:rPr lang="en-US" dirty="0"/>
              <a:t>,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dirty="0"/>
              <a:t> It is often used as a </a:t>
            </a:r>
            <a:r>
              <a:rPr lang="en-US" dirty="0">
                <a:hlinkClick r:id="rId6" tooltip="Weighting factor"/>
              </a:rPr>
              <a:t>weighting factor</a:t>
            </a:r>
            <a:r>
              <a:rPr lang="en-US" dirty="0"/>
              <a:t> in searches of information retrieval, </a:t>
            </a:r>
            <a:r>
              <a:rPr lang="en-US" dirty="0">
                <a:hlinkClick r:id="rId7" tooltip="Text mining"/>
              </a:rPr>
              <a:t>text mining</a:t>
            </a:r>
            <a:r>
              <a:rPr lang="en-US" dirty="0"/>
              <a:t>, and </a:t>
            </a:r>
            <a:r>
              <a:rPr lang="en-US" dirty="0">
                <a:hlinkClick r:id="rId8" tooltip="User modeling"/>
              </a:rPr>
              <a:t>user modeling</a:t>
            </a:r>
            <a:r>
              <a:rPr lang="en-US" dirty="0"/>
              <a:t>. The </a:t>
            </a:r>
            <a:r>
              <a:rPr lang="en-US" dirty="0" err="1"/>
              <a:t>tf</a:t>
            </a:r>
            <a:r>
              <a:rPr lang="en-US" dirty="0"/>
              <a:t>–</a:t>
            </a:r>
            <a:r>
              <a:rPr lang="en-US" dirty="0" err="1"/>
              <a:t>idf</a:t>
            </a:r>
            <a:r>
              <a:rPr lang="en-US" dirty="0"/>
              <a:t> value increases </a:t>
            </a:r>
            <a:r>
              <a:rPr lang="en-US" dirty="0">
                <a:hlinkClick r:id="rId9" tooltip="Proportionality (mathematics)"/>
              </a:rPr>
              <a:t>proportionally</a:t>
            </a:r>
            <a:r>
              <a:rPr lang="en-US" dirty="0"/>
              <a:t> to the number of times a word appears in the document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0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t>
            </a:r>
            <a:r>
              <a:rPr lang="en-US" i="1" dirty="0"/>
              <a:t>time</a:t>
            </a:r>
            <a:r>
              <a:rPr lang="en-US" dirty="0"/>
              <a:t> series analysis, </a:t>
            </a:r>
            <a:r>
              <a:rPr lang="en-US" i="1" dirty="0"/>
              <a:t>dynamic time warping</a:t>
            </a:r>
            <a:r>
              <a:rPr lang="en-US" dirty="0"/>
              <a:t> (</a:t>
            </a:r>
            <a:r>
              <a:rPr lang="en-US" i="1" dirty="0"/>
              <a:t>DTW</a:t>
            </a:r>
            <a:r>
              <a:rPr lang="en-US" dirty="0"/>
              <a:t>) is one of the algorithms for measuring similarity between two temporal sequences, which may vary in speed.</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confounding factor in a study is a variable which is related to one or more of the variables defined in a study. A confounding factor may mask an actual association or falsely demonstrate an apparent association between the study variables where no real association between them exists. If confounding factors are not measured and considered, bias may result in the conclusion of the study.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r>
              <a:rPr lang="en-US" b="1" dirty="0"/>
              <a:t>Confounding Variable: Simple Definition and Example </a:t>
            </a:r>
          </a:p>
          <a:p>
            <a:r>
              <a:rPr lang="en-US" b="1" dirty="0">
                <a:effectLst/>
              </a:rPr>
              <a:t>Share on</a:t>
            </a:r>
          </a:p>
          <a:p>
            <a:br>
              <a:rPr lang="en-US" dirty="0"/>
            </a:br>
            <a:r>
              <a:rPr lang="en-US" dirty="0">
                <a:hlinkClick r:id="rId3"/>
              </a:rPr>
              <a:t>Design of Experiments</a:t>
            </a:r>
            <a:r>
              <a:rPr lang="en-US" dirty="0"/>
              <a:t> &gt; Confounding Variable</a:t>
            </a:r>
          </a:p>
          <a:p>
            <a:r>
              <a:rPr lang="en-US" dirty="0"/>
              <a:t>Watch the video or read the article below.</a:t>
            </a:r>
            <a:br>
              <a:rPr lang="en-US" dirty="0"/>
            </a:br>
            <a:endParaRPr lang="en-US" dirty="0"/>
          </a:p>
          <a:p>
            <a:r>
              <a:rPr lang="en-US" b="1" dirty="0"/>
              <a:t>What is a Confounding Variable?</a:t>
            </a:r>
          </a:p>
          <a:p>
            <a:endParaRPr lang="en-US" b="1" dirty="0"/>
          </a:p>
          <a:p>
            <a:r>
              <a:rPr lang="en-US" dirty="0"/>
              <a:t>A </a:t>
            </a:r>
            <a:r>
              <a:rPr lang="en-US" b="1" dirty="0"/>
              <a:t>confounding variable</a:t>
            </a:r>
            <a:r>
              <a:rPr lang="en-US" dirty="0"/>
              <a:t> is an “extra” variable that you didn’t account for. They can ruin an experiment and give you useless results. They can suggest there is </a:t>
            </a:r>
            <a:r>
              <a:rPr lang="en-US" dirty="0">
                <a:hlinkClick r:id="rId4"/>
              </a:rPr>
              <a:t>correlation </a:t>
            </a:r>
            <a:r>
              <a:rPr lang="en-US" dirty="0"/>
              <a:t>when in fact there isn’t. They can even introduce </a:t>
            </a:r>
            <a:r>
              <a:rPr lang="en-US" dirty="0">
                <a:hlinkClick r:id="rId5"/>
              </a:rPr>
              <a:t>bias</a:t>
            </a:r>
            <a:r>
              <a:rPr lang="en-US" dirty="0"/>
              <a:t>. That’s why it’s important to know what one is, and how to avoid getting them into your experiment in the first place.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r>
              <a:rPr lang="en-US" dirty="0"/>
              <a:t>In an experiment, the </a:t>
            </a:r>
            <a:r>
              <a:rPr lang="en-US" dirty="0">
                <a:hlinkClick r:id="rId6"/>
              </a:rPr>
              <a:t>independent variable</a:t>
            </a:r>
            <a:r>
              <a:rPr lang="en-US" dirty="0"/>
              <a:t> typically has an effect on your </a:t>
            </a:r>
            <a:r>
              <a:rPr lang="en-US" dirty="0">
                <a:hlinkClick r:id="rId7"/>
              </a:rPr>
              <a:t>dependent variable</a:t>
            </a:r>
            <a:r>
              <a:rPr lang="en-US" dirty="0"/>
              <a:t>. For example, if you are researching whether lack of exercise leads to weight gain, then lack of exercise is your independent variable and weight gain is your dependent variable. Confounding variables are any other variable that also has an effect on your dependent variable. They are like extra independent variables that are having a hidden effect on your dependent variables. Confounding variables can cause two major problems:</a:t>
            </a:r>
          </a:p>
          <a:p>
            <a:r>
              <a:rPr lang="en-US" dirty="0"/>
              <a:t>Increase </a:t>
            </a:r>
            <a:r>
              <a:rPr lang="en-US" dirty="0">
                <a:hlinkClick r:id="rId8"/>
              </a:rPr>
              <a:t>variance</a:t>
            </a:r>
            <a:r>
              <a:rPr lang="en-US" dirty="0"/>
              <a:t> </a:t>
            </a:r>
          </a:p>
          <a:p>
            <a:r>
              <a:rPr lang="en-US" dirty="0"/>
              <a:t>Introduce </a:t>
            </a:r>
            <a:r>
              <a:rPr lang="en-US" dirty="0">
                <a:hlinkClick r:id="rId5"/>
              </a:rPr>
              <a:t>bias</a:t>
            </a:r>
            <a:r>
              <a:rPr lang="en-US" dirty="0"/>
              <a:t>. </a:t>
            </a:r>
          </a:p>
          <a:p>
            <a:r>
              <a:rPr lang="en-US" dirty="0"/>
              <a:t>Let’s say you test 200 volunteers (100 men and 100 women). You find that lack of exercise leads to weight gain. One problem with your experiment is that is lacks any </a:t>
            </a:r>
            <a:r>
              <a:rPr lang="en-US" dirty="0">
                <a:hlinkClick r:id="rId9"/>
              </a:rPr>
              <a:t>control variables</a:t>
            </a:r>
            <a:r>
              <a:rPr lang="en-US" dirty="0"/>
              <a:t>. For example, the use of </a:t>
            </a:r>
            <a:r>
              <a:rPr lang="en-US" dirty="0">
                <a:hlinkClick r:id="rId10"/>
              </a:rPr>
              <a:t>placebos</a:t>
            </a:r>
            <a:r>
              <a:rPr lang="en-US" dirty="0"/>
              <a:t>, or random assignment to groups. So you really can’t say for sure whether lack of exercise leads to weight gain. One confounding variable is how much people eat. It’s also possible that men eat more than women; this could also make sex a confounding variable. Nothing was mentioned about starting weight, occupation or age either. A poor study design like this could lead to bias. For example, if all of the women in the study were middle-aged, and all of the men were aged 16, age would have a direct effect on weight gain. That makes age a confounding variable.</a:t>
            </a:r>
          </a:p>
          <a:p>
            <a:endParaRPr lang="en-US" dirty="0"/>
          </a:p>
          <a:p>
            <a:endParaRPr lang="en-US" dirty="0"/>
          </a:p>
          <a:p>
            <a:r>
              <a:rPr lang="en-US" dirty="0"/>
              <a:t>In LR, The magnitude of the coefficients depends directly on the scales selected for the variables, which is a somewhat arbitrary modeling decision.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referred to as </a:t>
            </a:r>
            <a:r>
              <a:rPr lang="en-US" i="1" dirty="0"/>
              <a:t>data munging</a:t>
            </a:r>
            <a:r>
              <a:rPr lang="en-US" dirty="0"/>
              <a:t>,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760"/>
              <a:buNone/>
            </a:pPr>
            <a:r>
              <a:rPr lang="fr-FR" dirty="0"/>
              <a:t>Introduction</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2306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16</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803605"/>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 acquisition, annotation, …</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 word, character, and </a:t>
            </a:r>
            <a:r>
              <a:rPr lang="en-US" sz="2400" dirty="0" err="1">
                <a:latin typeface="Corbel" panose="020B0503020204020204" pitchFamily="34" charset="0"/>
              </a:rPr>
              <a:t>subword</a:t>
            </a:r>
            <a:r>
              <a:rPr lang="en-US" sz="2400" dirty="0">
                <a:latin typeface="Corbel" panose="020B0503020204020204" pitchFamily="34" charset="0"/>
              </a:rPr>
              <a:t> (n-gram characters) </a:t>
            </a:r>
          </a:p>
          <a:p>
            <a:pPr marL="469889" indent="-457200">
              <a:spcBef>
                <a:spcPts val="1179"/>
              </a:spcBef>
              <a:buFont typeface="+mj-lt"/>
              <a:buAutoNum type="arabicPeriod"/>
            </a:pPr>
            <a:r>
              <a:rPr lang="en-US" sz="2400" dirty="0">
                <a:latin typeface="Corbel" panose="020B0503020204020204" pitchFamily="34" charset="0"/>
              </a:rPr>
              <a:t>Normalization: converting all words to lowercases</a:t>
            </a:r>
          </a:p>
        </p:txBody>
      </p:sp>
    </p:spTree>
    <p:extLst>
      <p:ext uri="{BB962C8B-B14F-4D97-AF65-F5344CB8AC3E}">
        <p14:creationId xmlns:p14="http://schemas.microsoft.com/office/powerpoint/2010/main" val="231003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behavior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2" name="Rectangle 1">
            <a:extLst>
              <a:ext uri="{FF2B5EF4-FFF2-40B4-BE49-F238E27FC236}">
                <a16:creationId xmlns:a16="http://schemas.microsoft.com/office/drawing/2014/main" id="{7C465046-9CBB-4792-B026-6E0041D9B77E}"/>
              </a:ext>
            </a:extLst>
          </p:cNvPr>
          <p:cNvSpPr/>
          <p:nvPr/>
        </p:nvSpPr>
        <p:spPr>
          <a:xfrm>
            <a:off x="1295412" y="2951946"/>
            <a:ext cx="9694843" cy="954107"/>
          </a:xfrm>
          <a:prstGeom prst="rect">
            <a:avLst/>
          </a:prstGeom>
        </p:spPr>
        <p:txBody>
          <a:bodyPr wrap="square">
            <a:spAutoFit/>
          </a:bodyPr>
          <a:lstStyle/>
          <a:p>
            <a:r>
              <a:rPr lang="en-US" sz="2800" dirty="0">
                <a:latin typeface="Corbel" panose="020B0503020204020204" pitchFamily="34" charset="0"/>
              </a:rPr>
              <a:t>when using AI heuristics to find some optimum, you may end up in a local maximum</a:t>
            </a:r>
            <a:endParaRPr lang="fr-FR" sz="2800" dirty="0">
              <a:latin typeface="Corbel" panose="020B0503020204020204" pitchFamily="34" charset="0"/>
            </a:endParaRPr>
          </a:p>
        </p:txBody>
      </p:sp>
    </p:spTree>
    <p:extLst>
      <p:ext uri="{BB962C8B-B14F-4D97-AF65-F5344CB8AC3E}">
        <p14:creationId xmlns:p14="http://schemas.microsoft.com/office/powerpoint/2010/main" val="95398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If you look too hard at a dataset, you will find something, but it might not generalize beyond the data you're looking at (unseen data) = 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2819337" y="3030921"/>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Missing information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The impact of missing data on quantitative research can be serious, leading to biased estimates of parameters, loss of information, decreased statistical power, increased standard errors, and weakened generalizability of findings. </a:t>
            </a:r>
          </a:p>
          <a:p>
            <a:pPr marL="960120" lvl="1" indent="-457200">
              <a:spcBef>
                <a:spcPts val="0"/>
              </a:spcBef>
              <a:buSzPts val="1920"/>
            </a:pPr>
            <a:r>
              <a:rPr lang="en-US" sz="2200" dirty="0"/>
              <a:t>multiple imputation, maximum likelihood, and expectation-maximization algorithm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B8C07B07-FDE4-45E7-B62F-56DCE99C0734}"/>
              </a:ext>
            </a:extLst>
          </p:cNvPr>
          <p:cNvPicPr>
            <a:picLocks noChangeAspect="1"/>
          </p:cNvPicPr>
          <p:nvPr/>
        </p:nvPicPr>
        <p:blipFill>
          <a:blip r:embed="rId3"/>
          <a:stretch>
            <a:fillRect/>
          </a:stretch>
        </p:blipFill>
        <p:spPr>
          <a:xfrm>
            <a:off x="3016285" y="3844020"/>
            <a:ext cx="6755254" cy="2229234"/>
          </a:xfrm>
          <a:prstGeom prst="rect">
            <a:avLst/>
          </a:prstGeom>
        </p:spPr>
      </p:pic>
    </p:spTree>
    <p:extLst>
      <p:ext uri="{BB962C8B-B14F-4D97-AF65-F5344CB8AC3E}">
        <p14:creationId xmlns:p14="http://schemas.microsoft.com/office/powerpoint/2010/main" val="290160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402" y="2232546"/>
            <a:ext cx="5196521"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samples</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755923" y="184789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5"/>
            <a:ext cx="11166865" cy="1852593"/>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Entities that are	similar on some	attributes  often are similar on unseen	attributes (causality)</a:t>
            </a:r>
            <a:endParaRPr lang="en-US" dirty="0">
              <a:solidFill>
                <a:srgbClr val="FF0000"/>
              </a:solidFill>
            </a:endParaRPr>
          </a:p>
        </p:txBody>
      </p:sp>
      <p:sp>
        <p:nvSpPr>
          <p:cNvPr id="107" name="Google Shape;107;p15"/>
          <p:cNvSpPr txBox="1">
            <a:spLocks noGrp="1"/>
          </p:cNvSpPr>
          <p:nvPr>
            <p:ph type="body" idx="1"/>
          </p:nvPr>
        </p:nvSpPr>
        <p:spPr>
          <a:xfrm>
            <a:off x="559560" y="2151125"/>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4205832"/>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P6: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 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76B29702-46A4-4487-B568-44461D512E71}"/>
              </a:ext>
            </a:extLst>
          </p:cNvPr>
          <p:cNvPicPr>
            <a:picLocks noChangeAspect="1"/>
          </p:cNvPicPr>
          <p:nvPr/>
        </p:nvPicPr>
        <p:blipFill>
          <a:blip r:embed="rId3"/>
          <a:stretch>
            <a:fillRect/>
          </a:stretch>
        </p:blipFill>
        <p:spPr>
          <a:xfrm>
            <a:off x="6760904" y="4883980"/>
            <a:ext cx="4962525" cy="1704975"/>
          </a:xfrm>
          <a:prstGeom prst="rect">
            <a:avLst/>
          </a:prstGeom>
        </p:spPr>
      </p:pic>
    </p:spTree>
    <p:extLst>
      <p:ext uri="{BB962C8B-B14F-4D97-AF65-F5344CB8AC3E}">
        <p14:creationId xmlns:p14="http://schemas.microsoft.com/office/powerpoint/2010/main" val="334336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400" dirty="0"/>
              <a:t>Categorical: 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400" dirty="0"/>
          </a:p>
          <a:p>
            <a:pPr marL="1143000" lvl="2"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61647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97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281191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419460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02374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23566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2672</Words>
  <Application>Microsoft Office PowerPoint</Application>
  <PresentationFormat>Grand écran</PresentationFormat>
  <Paragraphs>312</Paragraphs>
  <Slides>40</Slides>
  <Notes>40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Corbel</vt:lpstr>
      <vt:lpstr>Calibri</vt:lpstr>
      <vt:lpstr>Arial</vt:lpstr>
      <vt:lpstr>Base</vt:lpstr>
      <vt:lpstr>Data Science and Machine Learning</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Missing information</vt:lpstr>
      <vt:lpstr>P4: Data science needs to be evaluated  in the context of operation</vt:lpstr>
      <vt:lpstr>P5: Entities that are similar on some attributes  often are similar on unseen attributes (causality)</vt:lpstr>
      <vt:lpstr>P6: Correlation</vt:lpstr>
      <vt:lpstr>ML vs Stat</vt:lpstr>
      <vt:lpstr>ML terminology</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49</cp:revision>
  <dcterms:modified xsi:type="dcterms:W3CDTF">2020-10-04T11:14:09Z</dcterms:modified>
</cp:coreProperties>
</file>